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8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Open Sans" panose="020B0606030504020204" pitchFamily="34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9ED3EF0-1C62-40FA-A7C5-E5391BE99E62}">
          <p14:sldIdLst>
            <p14:sldId id="256"/>
            <p14:sldId id="257"/>
            <p14:sldId id="258"/>
            <p14:sldId id="259"/>
            <p14:sldId id="260"/>
            <p14:sldId id="267"/>
            <p14:sldId id="262"/>
            <p14:sldId id="263"/>
            <p14:sldId id="264"/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5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16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75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009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845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391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43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977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147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562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00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5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492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2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11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654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223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015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115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96860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3706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4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2232"/>
            <a:ext cx="7556421" cy="240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Bike Rental Demand &amp; Usage Analysis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This report explores bike rental usage by analyzing historical data to understand demand changes over time. It combines time-based trends, weather conditions, and user segments to uncover meaningful patterns.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FFFA7-2E3B-A565-8BF3-161022E9BEF5}"/>
              </a:ext>
            </a:extLst>
          </p:cNvPr>
          <p:cNvSpPr txBox="1"/>
          <p:nvPr/>
        </p:nvSpPr>
        <p:spPr>
          <a:xfrm>
            <a:off x="6840638" y="5719405"/>
            <a:ext cx="150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Adiesh Koul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1082754"/>
            <a:ext cx="737604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Findings &amp; Conclusion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7445" y="2061924"/>
            <a:ext cx="476369" cy="47636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915507" y="2134672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Demand Drivers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15507" y="2592348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Strongly influenced by time, weather, and user type.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7445" y="3354348"/>
            <a:ext cx="476369" cy="47636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915507" y="3427095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User Behavior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15507" y="3884771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Registered users dominate; casual demand varies with weather.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7445" y="4646771"/>
            <a:ext cx="476369" cy="47636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915507" y="4719518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Usage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15507" y="5177195"/>
            <a:ext cx="69738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hours and weekdays show higher rentals; late nights are low.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7445" y="5939195"/>
            <a:ext cx="476369" cy="47636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6915507" y="6011942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Predictable Future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15507" y="6469618"/>
            <a:ext cx="697384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visitor demand remains steady, making future usage predictable.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D65D-1B6D-7C29-B767-1EF66621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291840"/>
            <a:ext cx="12070080" cy="1645920"/>
          </a:xfrm>
        </p:spPr>
        <p:txBody>
          <a:bodyPr>
            <a:normAutofit/>
          </a:bodyPr>
          <a:lstStyle/>
          <a:p>
            <a:pPr algn="ctr"/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038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608409"/>
            <a:ext cx="5517237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Project Objectives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2358" y="1629013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" y="1629013"/>
            <a:ext cx="121920" cy="13325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4901" y="1880116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Demand Trends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14901" y="2357318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bike rental demand trends over time.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72358" y="3182183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" y="3182183"/>
            <a:ext cx="121920" cy="13325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4901" y="3433286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Peak Usage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14901" y="391048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peak usage times and key influencing factors.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72358" y="4735354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" y="4735354"/>
            <a:ext cx="121920" cy="13325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14901" y="4986457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Predict Demand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14901" y="546365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future rental demand for operational planning.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72358" y="6288524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" y="6288524"/>
            <a:ext cx="121920" cy="133254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14901" y="6539627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Recommendations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114901" y="701682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practical recommendations for improved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3640" y="1616182"/>
            <a:ext cx="5702269" cy="1052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Dataset 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6404" y="2858948"/>
            <a:ext cx="6316742" cy="4515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includes approximately 1,000 records of bike rental activity.</a:t>
            </a: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Time-related details: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Date, day, hour, weekday, holidays.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Weather conditions: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Type, actual and perceived temperature, humidity, wind speed.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segments: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Casual and registered users, total rentals.</a:t>
            </a:r>
            <a:endParaRPr lang="en-US" sz="2000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33130" y="2380655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33130" y="2755583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33130" y="3438168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93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203" y="627816"/>
            <a:ext cx="8336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 Cleaning &amp; Preparation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3800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958108"/>
            <a:ext cx="3026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Eliminate Duplicates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44852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and removed redundant records to ensure data uniqueness.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216962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83800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958108"/>
            <a:ext cx="3422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Standardize Data Types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6962" y="344852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consistent date formats and validated appropriate numeric values.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9640133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83800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958108"/>
            <a:ext cx="3346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Address Missing Values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40133" y="344852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averages for numerical fields and removed any illogical or anomalous records.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66492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463421"/>
            <a:ext cx="3747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Validate Data Consistency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93790" y="595383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Cross-verified casual and registered user counts for accuracy and alignment.</a:t>
            </a:r>
            <a:endParaRPr lang="en-US" dirty="0"/>
          </a:p>
        </p:txBody>
      </p:sp>
      <p:sp>
        <p:nvSpPr>
          <p:cNvPr id="19" name="Text 13"/>
          <p:cNvSpPr/>
          <p:nvPr/>
        </p:nvSpPr>
        <p:spPr>
          <a:xfrm>
            <a:off x="7428548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266492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463421"/>
            <a:ext cx="3335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Engineer New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428548" y="595383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Derived additional columns, such as weekday/weekend indicators, for deeper analytical insights.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52201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Methodology &amp; Dashboard Design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87648" y="1611631"/>
            <a:ext cx="6752586" cy="1976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Analysis Tools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250" dirty="0">
              <a:solidFill>
                <a:srgbClr val="403C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Pivot tables for aggregation and slicing.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Excel charts for trend and comparison analysis.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Forecasting techniques using Excel’s built-in functions.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33130" y="2164437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87648" y="3992729"/>
            <a:ext cx="7308170" cy="1702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Dashboard Features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49495A"/>
              </a:solidFill>
              <a:latin typeface="Times New Roman" panose="02020603050405020304" pitchFamily="18" charset="0"/>
              <a:ea typeface="Open Sans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Interactive slicers for time, weather, and user type analysis.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Charts respond instantly to applied filters.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33130" y="3967043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77" y="161163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997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Performance Indicators (KPIs)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417326"/>
            <a:ext cx="121920" cy="13679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0071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Total Visitors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316503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rental volume.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417326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417326"/>
            <a:ext cx="121920" cy="13679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43243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Registered Visitors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565696" y="316503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Registered user rentals.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417326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417326"/>
            <a:ext cx="121920" cy="1367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415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Casual Visitors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88868" y="316503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Non-registered user rentals.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01204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012049"/>
            <a:ext cx="121920" cy="13679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200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Avg. Visitors/Day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142524" y="475976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 average rentals.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01204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012049"/>
            <a:ext cx="121920" cy="136790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943243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Peak Hour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565696" y="475976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Busiest rental hour.</a:t>
            </a:r>
            <a:endParaRPr lang="en-US" sz="1750" dirty="0"/>
          </a:p>
        </p:txBody>
      </p:sp>
      <p:sp>
        <p:nvSpPr>
          <p:cNvPr id="23" name="Shape 16"/>
          <p:cNvSpPr/>
          <p:nvPr/>
        </p:nvSpPr>
        <p:spPr>
          <a:xfrm>
            <a:off x="9640133" y="401204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012049"/>
            <a:ext cx="121920" cy="136790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366415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Busiest Day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9988868" y="475976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rental day.</a:t>
            </a:r>
            <a:endParaRPr lang="en-US" sz="1750" dirty="0"/>
          </a:p>
        </p:txBody>
      </p:sp>
      <p:sp>
        <p:nvSpPr>
          <p:cNvPr id="27" name="Shape 19"/>
          <p:cNvSpPr/>
          <p:nvPr/>
        </p:nvSpPr>
        <p:spPr>
          <a:xfrm>
            <a:off x="3005376" y="5606772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96" y="5606772"/>
            <a:ext cx="121920" cy="1367909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3731657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Weekday Visitors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1"/>
          <p:cNvSpPr/>
          <p:nvPr/>
        </p:nvSpPr>
        <p:spPr>
          <a:xfrm>
            <a:off x="3354110" y="635448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Visits during Weekday</a:t>
            </a:r>
            <a:endParaRPr lang="en-US" sz="1750" dirty="0"/>
          </a:p>
        </p:txBody>
      </p:sp>
      <p:sp>
        <p:nvSpPr>
          <p:cNvPr id="31" name="Shape 22"/>
          <p:cNvSpPr/>
          <p:nvPr/>
        </p:nvSpPr>
        <p:spPr>
          <a:xfrm>
            <a:off x="7428548" y="5606772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606772"/>
            <a:ext cx="121920" cy="1367909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8154829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Weekend Visitors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24"/>
          <p:cNvSpPr/>
          <p:nvPr/>
        </p:nvSpPr>
        <p:spPr>
          <a:xfrm>
            <a:off x="7777282" y="635448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Visits during Weekend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065" y="543080"/>
            <a:ext cx="10449408" cy="60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Demand Trends: Weekly &amp; Hourly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5065" y="1620231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Weekly Visitors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5066" y="5903091"/>
            <a:ext cx="4247791" cy="853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Visitor traffic is not evenly distributed, with higher demand on certain weekdays.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60017" y="1560159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Hourly Visitors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60016" y="5903091"/>
            <a:ext cx="8125317" cy="853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Clear peak observed during specific hours, indicating rush-hour usage.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01AFA-5D62-F8FE-D93C-258CE3CB2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5" y="2136785"/>
            <a:ext cx="4247792" cy="32917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EE585B-33D7-3876-DC38-ADEDE34B29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17" y="2136785"/>
            <a:ext cx="8125318" cy="3291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9661" y="504228"/>
            <a:ext cx="8771078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User Segments &amp; Holiday Impact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44100" y="1528070"/>
            <a:ext cx="263640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Registered vs. Casual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44098" y="6538753"/>
            <a:ext cx="4274155" cy="1019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Registered users contribute the majority of total rentals, while casual users form a smaller segment.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58888" y="1528070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Holiday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158888" y="6541242"/>
            <a:ext cx="4274155" cy="120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Visitor volume differs significantly between holidays and normal days, impacting demand.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95BC9-0E7D-AEA4-5C0F-60E52C2B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98" y="2054981"/>
            <a:ext cx="4274155" cy="379023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723E7-749E-8835-D397-6AE9ED047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88" y="2054980"/>
            <a:ext cx="4274155" cy="3790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2593" y="346590"/>
            <a:ext cx="7865214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Weather &amp; Temperature Influence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4989" y="1386245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Weather Situation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4989" y="6601389"/>
            <a:ext cx="5027414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Certain weather conditions attract higher bike usage; adverse weather reduces rentals.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22508" y="1386245"/>
            <a:ext cx="263604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Temperature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11782" y="6601389"/>
            <a:ext cx="6812904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Moderate temperatures show higher rental activity; extreme temperatures reduce usage.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D7CB6-3934-207D-CD28-50948560D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r="18851"/>
          <a:stretch/>
        </p:blipFill>
        <p:spPr bwMode="auto">
          <a:xfrm>
            <a:off x="894989" y="1882140"/>
            <a:ext cx="5027414" cy="438054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5A02C-4FB6-1D95-AF1A-B0CBAB90F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3"/>
          <a:stretch/>
        </p:blipFill>
        <p:spPr bwMode="auto">
          <a:xfrm>
            <a:off x="6911782" y="1882139"/>
            <a:ext cx="6823629" cy="4380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40</TotalTime>
  <Words>499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Garamond</vt:lpstr>
      <vt:lpstr>Arial</vt:lpstr>
      <vt:lpstr>Century Gothic</vt:lpstr>
      <vt:lpstr>Times New Roman</vt:lpstr>
      <vt:lpstr>Open Sans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ADIESH KOUL</cp:lastModifiedBy>
  <cp:revision>10</cp:revision>
  <dcterms:created xsi:type="dcterms:W3CDTF">2026-01-13T06:30:34Z</dcterms:created>
  <dcterms:modified xsi:type="dcterms:W3CDTF">2026-01-13T07:11:43Z</dcterms:modified>
</cp:coreProperties>
</file>